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7" r:id="rId4"/>
    <p:sldId id="259" r:id="rId5"/>
    <p:sldId id="277" r:id="rId6"/>
    <p:sldId id="297" r:id="rId7"/>
    <p:sldId id="314" r:id="rId8"/>
    <p:sldId id="307" r:id="rId9"/>
    <p:sldId id="315" r:id="rId10"/>
    <p:sldId id="303" r:id="rId11"/>
    <p:sldId id="316" r:id="rId12"/>
    <p:sldId id="304" r:id="rId13"/>
    <p:sldId id="317" r:id="rId14"/>
    <p:sldId id="305" r:id="rId15"/>
    <p:sldId id="313" r:id="rId16"/>
    <p:sldId id="319" r:id="rId17"/>
    <p:sldId id="318" r:id="rId18"/>
    <p:sldId id="306"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0F2"/>
    <a:srgbClr val="A4C0C8"/>
    <a:srgbClr val="FF572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737" autoAdjust="0"/>
  </p:normalViewPr>
  <p:slideViewPr>
    <p:cSldViewPr showGuides="1">
      <p:cViewPr>
        <p:scale>
          <a:sx n="60" d="100"/>
          <a:sy n="60" d="100"/>
        </p:scale>
        <p:origin x="-60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083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240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0F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8600" y="152400"/>
            <a:ext cx="6382641" cy="552527"/>
          </a:xfrm>
          <a:prstGeom prst="rect">
            <a:avLst/>
          </a:prstGeom>
        </p:spPr>
      </p:pic>
      <p:sp>
        <p:nvSpPr>
          <p:cNvPr id="8" name="Rectangle 7"/>
          <p:cNvSpPr/>
          <p:nvPr userDrawn="1"/>
        </p:nvSpPr>
        <p:spPr>
          <a:xfrm>
            <a:off x="228600" y="685800"/>
            <a:ext cx="4648200" cy="338554"/>
          </a:xfrm>
          <a:prstGeom prst="rect">
            <a:avLst/>
          </a:prstGeom>
        </p:spPr>
        <p:txBody>
          <a:bodyPr wrap="square">
            <a:spAutoFit/>
          </a:bodyPr>
          <a:lstStyle/>
          <a:p>
            <a:r>
              <a:rPr lang="en-US" sz="1600" baseline="0" dirty="0">
                <a:solidFill>
                  <a:schemeClr val="tx1">
                    <a:lumMod val="75000"/>
                    <a:lumOff val="25000"/>
                  </a:schemeClr>
                </a:solidFill>
                <a:latin typeface="Arial" pitchFamily="34" charset="0"/>
                <a:cs typeface="Arial" pitchFamily="34" charset="0"/>
              </a:rPr>
              <a:t>Growing a strong church one member at a time</a:t>
            </a:r>
          </a:p>
        </p:txBody>
      </p:sp>
      <p:cxnSp>
        <p:nvCxnSpPr>
          <p:cNvPr id="9" name="Straight Connector 8"/>
          <p:cNvCxnSpPr/>
          <p:nvPr userDrawn="1"/>
        </p:nvCxnSpPr>
        <p:spPr>
          <a:xfrm>
            <a:off x="152400" y="1024354"/>
            <a:ext cx="8839200" cy="0"/>
          </a:xfrm>
          <a:prstGeom prst="line">
            <a:avLst/>
          </a:prstGeom>
          <a:ln w="25400">
            <a:solidFill>
              <a:srgbClr val="FF572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400800"/>
            <a:ext cx="8839200" cy="0"/>
          </a:xfrm>
          <a:prstGeom prst="line">
            <a:avLst/>
          </a:prstGeom>
          <a:ln w="12700">
            <a:solidFill>
              <a:srgbClr val="FF572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105400" y="6443246"/>
            <a:ext cx="4038600" cy="338554"/>
          </a:xfrm>
          <a:prstGeom prst="rect">
            <a:avLst/>
          </a:prstGeom>
        </p:spPr>
        <p:txBody>
          <a:bodyPr wrap="square">
            <a:spAutoFit/>
          </a:bodyPr>
          <a:lstStyle/>
          <a:p>
            <a:r>
              <a:rPr lang="en-US" sz="1600" baseline="0" dirty="0" smtClean="0">
                <a:solidFill>
                  <a:schemeClr val="tx1">
                    <a:lumMod val="75000"/>
                    <a:lumOff val="25000"/>
                  </a:schemeClr>
                </a:solidFill>
                <a:latin typeface="Arial" pitchFamily="34" charset="0"/>
                <a:cs typeface="Arial" pitchFamily="34" charset="0"/>
              </a:rPr>
              <a:t>http://www.BrushStrokesOfTheMaster.com</a:t>
            </a:r>
            <a:endParaRPr lang="en-US" sz="1600" baseline="0" dirty="0">
              <a:solidFill>
                <a:schemeClr val="tx1">
                  <a:lumMod val="75000"/>
                  <a:lumOff val="25000"/>
                </a:schemeClr>
              </a:solidFill>
              <a:latin typeface="Arial" pitchFamily="34" charset="0"/>
              <a:cs typeface="Arial" pitchFamily="34" charset="0"/>
            </a:endParaRPr>
          </a:p>
        </p:txBody>
      </p:sp>
      <p:sp>
        <p:nvSpPr>
          <p:cNvPr id="12" name="Text Placeholder 1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0702382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7419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3416320"/>
          </a:xfrm>
          <a:prstGeom prst="rect">
            <a:avLst/>
          </a:prstGeom>
        </p:spPr>
        <p:txBody>
          <a:bodyPr wrap="square">
            <a:spAutoFit/>
          </a:bodyPr>
          <a:lstStyle/>
          <a:p>
            <a:r>
              <a:rPr lang="en-US" sz="3600" dirty="0"/>
              <a:t>Matthew 23:14</a:t>
            </a:r>
          </a:p>
          <a:p>
            <a:r>
              <a:rPr lang="en-US" sz="3600" dirty="0"/>
              <a:t>Woe to you, scribes and Pharisees, hypocrites, because you devour widows’ houses, and for a pretense you make long prayers; therefore you will receive greater condemnation.</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068332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
        <p:nvSpPr>
          <p:cNvPr id="6" name="Rectangle 5"/>
          <p:cNvSpPr/>
          <p:nvPr/>
        </p:nvSpPr>
        <p:spPr>
          <a:xfrm>
            <a:off x="457200" y="3163669"/>
            <a:ext cx="8229600" cy="646331"/>
          </a:xfrm>
          <a:prstGeom prst="rect">
            <a:avLst/>
          </a:prstGeom>
        </p:spPr>
        <p:txBody>
          <a:bodyPr wrap="square">
            <a:spAutoFit/>
          </a:bodyPr>
          <a:lstStyle/>
          <a:p>
            <a:r>
              <a:rPr lang="en-US" sz="3600" dirty="0"/>
              <a:t>2</a:t>
            </a:r>
            <a:r>
              <a:rPr lang="en-US" sz="3600" dirty="0" smtClean="0"/>
              <a:t>.  Pray “deep” prayers</a:t>
            </a:r>
            <a:endParaRPr lang="en-US" sz="3600" dirty="0"/>
          </a:p>
        </p:txBody>
      </p:sp>
      <p:sp>
        <p:nvSpPr>
          <p:cNvPr id="12" name="Rectangle 11"/>
          <p:cNvSpPr/>
          <p:nvPr/>
        </p:nvSpPr>
        <p:spPr>
          <a:xfrm>
            <a:off x="990600" y="3697069"/>
            <a:ext cx="8229600" cy="646331"/>
          </a:xfrm>
          <a:prstGeom prst="rect">
            <a:avLst/>
          </a:prstGeom>
        </p:spPr>
        <p:txBody>
          <a:bodyPr wrap="square">
            <a:spAutoFit/>
          </a:bodyPr>
          <a:lstStyle/>
          <a:p>
            <a:r>
              <a:rPr lang="en-US" sz="3600" dirty="0"/>
              <a:t>a</a:t>
            </a:r>
            <a:r>
              <a:rPr lang="en-US" sz="3600" dirty="0" smtClean="0"/>
              <a:t>.  Avoid repetitive phrases</a:t>
            </a:r>
            <a:endParaRPr lang="en-US" sz="3600" dirty="0"/>
          </a:p>
        </p:txBody>
      </p:sp>
    </p:spTree>
    <p:extLst>
      <p:ext uri="{BB962C8B-B14F-4D97-AF65-F5344CB8AC3E}">
        <p14:creationId xmlns:p14="http://schemas.microsoft.com/office/powerpoint/2010/main" val="4017067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2862322"/>
          </a:xfrm>
          <a:prstGeom prst="rect">
            <a:avLst/>
          </a:prstGeom>
        </p:spPr>
        <p:txBody>
          <a:bodyPr wrap="square">
            <a:spAutoFit/>
          </a:bodyPr>
          <a:lstStyle/>
          <a:p>
            <a:r>
              <a:rPr lang="en-US" sz="3600" dirty="0" smtClean="0"/>
              <a:t>Matthew </a:t>
            </a:r>
            <a:r>
              <a:rPr lang="en-US" sz="3600" dirty="0"/>
              <a:t>6:7</a:t>
            </a:r>
          </a:p>
          <a:p>
            <a:r>
              <a:rPr lang="en-US" sz="3600" dirty="0"/>
              <a:t>And when you are praying, do not use meaningless repetition as the Gentiles do, for they suppose that they will be heard for their many words.</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804533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
        <p:nvSpPr>
          <p:cNvPr id="6" name="Rectangle 5"/>
          <p:cNvSpPr/>
          <p:nvPr/>
        </p:nvSpPr>
        <p:spPr>
          <a:xfrm>
            <a:off x="457200" y="3163669"/>
            <a:ext cx="8229600" cy="646331"/>
          </a:xfrm>
          <a:prstGeom prst="rect">
            <a:avLst/>
          </a:prstGeom>
        </p:spPr>
        <p:txBody>
          <a:bodyPr wrap="square">
            <a:spAutoFit/>
          </a:bodyPr>
          <a:lstStyle/>
          <a:p>
            <a:r>
              <a:rPr lang="en-US" sz="3600" dirty="0"/>
              <a:t>2</a:t>
            </a:r>
            <a:r>
              <a:rPr lang="en-US" sz="3600" dirty="0" smtClean="0"/>
              <a:t>.  Pray “deep” prayers</a:t>
            </a:r>
            <a:endParaRPr lang="en-US" sz="3600" dirty="0"/>
          </a:p>
        </p:txBody>
      </p:sp>
      <p:sp>
        <p:nvSpPr>
          <p:cNvPr id="12" name="Rectangle 11"/>
          <p:cNvSpPr/>
          <p:nvPr/>
        </p:nvSpPr>
        <p:spPr>
          <a:xfrm>
            <a:off x="990600" y="3697069"/>
            <a:ext cx="8229600" cy="646331"/>
          </a:xfrm>
          <a:prstGeom prst="rect">
            <a:avLst/>
          </a:prstGeom>
        </p:spPr>
        <p:txBody>
          <a:bodyPr wrap="square">
            <a:spAutoFit/>
          </a:bodyPr>
          <a:lstStyle/>
          <a:p>
            <a:r>
              <a:rPr lang="en-US" sz="3600" dirty="0"/>
              <a:t>a</a:t>
            </a:r>
            <a:r>
              <a:rPr lang="en-US" sz="3600" dirty="0" smtClean="0"/>
              <a:t>.  Avoid repetitive phrases</a:t>
            </a:r>
            <a:endParaRPr lang="en-US" sz="3600" dirty="0"/>
          </a:p>
        </p:txBody>
      </p:sp>
      <p:sp>
        <p:nvSpPr>
          <p:cNvPr id="13" name="Rectangle 12"/>
          <p:cNvSpPr/>
          <p:nvPr/>
        </p:nvSpPr>
        <p:spPr>
          <a:xfrm>
            <a:off x="990600" y="4154269"/>
            <a:ext cx="8229600" cy="646331"/>
          </a:xfrm>
          <a:prstGeom prst="rect">
            <a:avLst/>
          </a:prstGeom>
        </p:spPr>
        <p:txBody>
          <a:bodyPr wrap="square">
            <a:spAutoFit/>
          </a:bodyPr>
          <a:lstStyle/>
          <a:p>
            <a:r>
              <a:rPr lang="en-US" sz="3600" dirty="0" smtClean="0"/>
              <a:t>b.  Create a list</a:t>
            </a:r>
            <a:endParaRPr lang="en-US" sz="3600" dirty="0"/>
          </a:p>
        </p:txBody>
      </p:sp>
    </p:spTree>
    <p:extLst>
      <p:ext uri="{BB962C8B-B14F-4D97-AF65-F5344CB8AC3E}">
        <p14:creationId xmlns:p14="http://schemas.microsoft.com/office/powerpoint/2010/main" val="4017067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2308324"/>
          </a:xfrm>
          <a:prstGeom prst="rect">
            <a:avLst/>
          </a:prstGeom>
        </p:spPr>
        <p:txBody>
          <a:bodyPr wrap="square">
            <a:spAutoFit/>
          </a:bodyPr>
          <a:lstStyle/>
          <a:p>
            <a:r>
              <a:rPr lang="en-US" sz="3600" dirty="0" smtClean="0"/>
              <a:t>Matthew </a:t>
            </a:r>
            <a:r>
              <a:rPr lang="en-US" sz="3600" dirty="0"/>
              <a:t>7:8</a:t>
            </a:r>
          </a:p>
          <a:p>
            <a:r>
              <a:rPr lang="en-US" sz="3600" dirty="0"/>
              <a:t>For everyone who asks receives, and he who seeks finds, and to him who knocks it will be opened.</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511368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
        <p:nvSpPr>
          <p:cNvPr id="6" name="Rectangle 5"/>
          <p:cNvSpPr/>
          <p:nvPr/>
        </p:nvSpPr>
        <p:spPr>
          <a:xfrm>
            <a:off x="457200" y="3163669"/>
            <a:ext cx="8229600" cy="646331"/>
          </a:xfrm>
          <a:prstGeom prst="rect">
            <a:avLst/>
          </a:prstGeom>
        </p:spPr>
        <p:txBody>
          <a:bodyPr wrap="square">
            <a:spAutoFit/>
          </a:bodyPr>
          <a:lstStyle/>
          <a:p>
            <a:r>
              <a:rPr lang="en-US" sz="3600" dirty="0"/>
              <a:t>2</a:t>
            </a:r>
            <a:r>
              <a:rPr lang="en-US" sz="3600" dirty="0" smtClean="0"/>
              <a:t>.  Pray “deep” prayers</a:t>
            </a:r>
            <a:endParaRPr lang="en-US" sz="3600" dirty="0"/>
          </a:p>
        </p:txBody>
      </p:sp>
      <p:sp>
        <p:nvSpPr>
          <p:cNvPr id="12" name="Rectangle 11"/>
          <p:cNvSpPr/>
          <p:nvPr/>
        </p:nvSpPr>
        <p:spPr>
          <a:xfrm>
            <a:off x="990600" y="3697069"/>
            <a:ext cx="8229600" cy="646331"/>
          </a:xfrm>
          <a:prstGeom prst="rect">
            <a:avLst/>
          </a:prstGeom>
        </p:spPr>
        <p:txBody>
          <a:bodyPr wrap="square">
            <a:spAutoFit/>
          </a:bodyPr>
          <a:lstStyle/>
          <a:p>
            <a:r>
              <a:rPr lang="en-US" sz="3600" dirty="0"/>
              <a:t>a</a:t>
            </a:r>
            <a:r>
              <a:rPr lang="en-US" sz="3600" dirty="0" smtClean="0"/>
              <a:t>.  Avoid repetitive phrases</a:t>
            </a:r>
            <a:endParaRPr lang="en-US" sz="3600" dirty="0"/>
          </a:p>
        </p:txBody>
      </p:sp>
      <p:sp>
        <p:nvSpPr>
          <p:cNvPr id="13" name="Rectangle 12"/>
          <p:cNvSpPr/>
          <p:nvPr/>
        </p:nvSpPr>
        <p:spPr>
          <a:xfrm>
            <a:off x="990600" y="4154269"/>
            <a:ext cx="8229600" cy="646331"/>
          </a:xfrm>
          <a:prstGeom prst="rect">
            <a:avLst/>
          </a:prstGeom>
        </p:spPr>
        <p:txBody>
          <a:bodyPr wrap="square">
            <a:spAutoFit/>
          </a:bodyPr>
          <a:lstStyle/>
          <a:p>
            <a:r>
              <a:rPr lang="en-US" sz="3600" dirty="0" smtClean="0"/>
              <a:t>b.  Create a list</a:t>
            </a:r>
            <a:endParaRPr lang="en-US" sz="3600" dirty="0"/>
          </a:p>
        </p:txBody>
      </p:sp>
      <p:sp>
        <p:nvSpPr>
          <p:cNvPr id="14" name="Rectangle 13"/>
          <p:cNvSpPr/>
          <p:nvPr/>
        </p:nvSpPr>
        <p:spPr>
          <a:xfrm>
            <a:off x="990600" y="4611469"/>
            <a:ext cx="8229600" cy="646331"/>
          </a:xfrm>
          <a:prstGeom prst="rect">
            <a:avLst/>
          </a:prstGeom>
        </p:spPr>
        <p:txBody>
          <a:bodyPr wrap="square">
            <a:spAutoFit/>
          </a:bodyPr>
          <a:lstStyle/>
          <a:p>
            <a:r>
              <a:rPr lang="en-US" sz="3600" dirty="0" smtClean="0"/>
              <a:t>c.  Make it personal</a:t>
            </a:r>
            <a:endParaRPr lang="en-US" sz="3600" dirty="0"/>
          </a:p>
        </p:txBody>
      </p:sp>
    </p:spTree>
    <p:extLst>
      <p:ext uri="{BB962C8B-B14F-4D97-AF65-F5344CB8AC3E}">
        <p14:creationId xmlns:p14="http://schemas.microsoft.com/office/powerpoint/2010/main" val="23854124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
        <p:nvSpPr>
          <p:cNvPr id="6" name="Rectangle 5"/>
          <p:cNvSpPr/>
          <p:nvPr/>
        </p:nvSpPr>
        <p:spPr>
          <a:xfrm>
            <a:off x="457200" y="3163669"/>
            <a:ext cx="8229600" cy="646331"/>
          </a:xfrm>
          <a:prstGeom prst="rect">
            <a:avLst/>
          </a:prstGeom>
        </p:spPr>
        <p:txBody>
          <a:bodyPr wrap="square">
            <a:spAutoFit/>
          </a:bodyPr>
          <a:lstStyle/>
          <a:p>
            <a:r>
              <a:rPr lang="en-US" sz="3600" dirty="0"/>
              <a:t>2</a:t>
            </a:r>
            <a:r>
              <a:rPr lang="en-US" sz="3600" dirty="0" smtClean="0"/>
              <a:t>.  Pray “deep” prayers</a:t>
            </a:r>
            <a:endParaRPr lang="en-US" sz="3600" dirty="0"/>
          </a:p>
        </p:txBody>
      </p:sp>
      <p:sp>
        <p:nvSpPr>
          <p:cNvPr id="12" name="Rectangle 11"/>
          <p:cNvSpPr/>
          <p:nvPr/>
        </p:nvSpPr>
        <p:spPr>
          <a:xfrm>
            <a:off x="990600" y="3697069"/>
            <a:ext cx="8229600" cy="646331"/>
          </a:xfrm>
          <a:prstGeom prst="rect">
            <a:avLst/>
          </a:prstGeom>
        </p:spPr>
        <p:txBody>
          <a:bodyPr wrap="square">
            <a:spAutoFit/>
          </a:bodyPr>
          <a:lstStyle/>
          <a:p>
            <a:r>
              <a:rPr lang="en-US" sz="3600" dirty="0"/>
              <a:t>a</a:t>
            </a:r>
            <a:r>
              <a:rPr lang="en-US" sz="3600" dirty="0" smtClean="0"/>
              <a:t>.  Avoid repetitive phrases</a:t>
            </a:r>
            <a:endParaRPr lang="en-US" sz="3600" dirty="0"/>
          </a:p>
        </p:txBody>
      </p:sp>
      <p:sp>
        <p:nvSpPr>
          <p:cNvPr id="13" name="Rectangle 12"/>
          <p:cNvSpPr/>
          <p:nvPr/>
        </p:nvSpPr>
        <p:spPr>
          <a:xfrm>
            <a:off x="990600" y="4154269"/>
            <a:ext cx="8229600" cy="646331"/>
          </a:xfrm>
          <a:prstGeom prst="rect">
            <a:avLst/>
          </a:prstGeom>
        </p:spPr>
        <p:txBody>
          <a:bodyPr wrap="square">
            <a:spAutoFit/>
          </a:bodyPr>
          <a:lstStyle/>
          <a:p>
            <a:r>
              <a:rPr lang="en-US" sz="3600" dirty="0" smtClean="0"/>
              <a:t>b.  Create a list</a:t>
            </a:r>
            <a:endParaRPr lang="en-US" sz="3600" dirty="0"/>
          </a:p>
        </p:txBody>
      </p:sp>
      <p:sp>
        <p:nvSpPr>
          <p:cNvPr id="14" name="Rectangle 13"/>
          <p:cNvSpPr/>
          <p:nvPr/>
        </p:nvSpPr>
        <p:spPr>
          <a:xfrm>
            <a:off x="990600" y="4611469"/>
            <a:ext cx="8229600" cy="646331"/>
          </a:xfrm>
          <a:prstGeom prst="rect">
            <a:avLst/>
          </a:prstGeom>
        </p:spPr>
        <p:txBody>
          <a:bodyPr wrap="square">
            <a:spAutoFit/>
          </a:bodyPr>
          <a:lstStyle/>
          <a:p>
            <a:r>
              <a:rPr lang="en-US" sz="3600" dirty="0" smtClean="0"/>
              <a:t>c.  Make it personal</a:t>
            </a:r>
            <a:endParaRPr lang="en-US" sz="3600" dirty="0"/>
          </a:p>
        </p:txBody>
      </p:sp>
      <p:sp>
        <p:nvSpPr>
          <p:cNvPr id="15" name="Rectangle 14"/>
          <p:cNvSpPr/>
          <p:nvPr/>
        </p:nvSpPr>
        <p:spPr>
          <a:xfrm>
            <a:off x="990600" y="5068669"/>
            <a:ext cx="8229600" cy="646331"/>
          </a:xfrm>
          <a:prstGeom prst="rect">
            <a:avLst/>
          </a:prstGeom>
        </p:spPr>
        <p:txBody>
          <a:bodyPr wrap="square">
            <a:spAutoFit/>
          </a:bodyPr>
          <a:lstStyle/>
          <a:p>
            <a:r>
              <a:rPr lang="en-US" sz="3600" dirty="0" smtClean="0"/>
              <a:t>d.  Pray in your own tongue</a:t>
            </a:r>
            <a:endParaRPr lang="en-US" sz="3600" dirty="0"/>
          </a:p>
        </p:txBody>
      </p:sp>
    </p:spTree>
    <p:extLst>
      <p:ext uri="{BB962C8B-B14F-4D97-AF65-F5344CB8AC3E}">
        <p14:creationId xmlns:p14="http://schemas.microsoft.com/office/powerpoint/2010/main" val="3241954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
        <p:nvSpPr>
          <p:cNvPr id="6" name="Rectangle 5"/>
          <p:cNvSpPr/>
          <p:nvPr/>
        </p:nvSpPr>
        <p:spPr>
          <a:xfrm>
            <a:off x="457200" y="3163669"/>
            <a:ext cx="8229600" cy="646331"/>
          </a:xfrm>
          <a:prstGeom prst="rect">
            <a:avLst/>
          </a:prstGeom>
        </p:spPr>
        <p:txBody>
          <a:bodyPr wrap="square">
            <a:spAutoFit/>
          </a:bodyPr>
          <a:lstStyle/>
          <a:p>
            <a:r>
              <a:rPr lang="en-US" sz="3600" dirty="0"/>
              <a:t>2</a:t>
            </a:r>
            <a:r>
              <a:rPr lang="en-US" sz="3600" dirty="0" smtClean="0"/>
              <a:t>.  Pray “deep” prayers</a:t>
            </a:r>
            <a:endParaRPr lang="en-US" sz="3600" dirty="0"/>
          </a:p>
        </p:txBody>
      </p:sp>
      <p:sp>
        <p:nvSpPr>
          <p:cNvPr id="12" name="Rectangle 11"/>
          <p:cNvSpPr/>
          <p:nvPr/>
        </p:nvSpPr>
        <p:spPr>
          <a:xfrm>
            <a:off x="990600" y="3697069"/>
            <a:ext cx="8229600" cy="646331"/>
          </a:xfrm>
          <a:prstGeom prst="rect">
            <a:avLst/>
          </a:prstGeom>
        </p:spPr>
        <p:txBody>
          <a:bodyPr wrap="square">
            <a:spAutoFit/>
          </a:bodyPr>
          <a:lstStyle/>
          <a:p>
            <a:r>
              <a:rPr lang="en-US" sz="3600" dirty="0"/>
              <a:t>a</a:t>
            </a:r>
            <a:r>
              <a:rPr lang="en-US" sz="3600" dirty="0" smtClean="0"/>
              <a:t>.  Avoid repetitive phrases</a:t>
            </a:r>
            <a:endParaRPr lang="en-US" sz="3600" dirty="0"/>
          </a:p>
        </p:txBody>
      </p:sp>
      <p:sp>
        <p:nvSpPr>
          <p:cNvPr id="13" name="Rectangle 12"/>
          <p:cNvSpPr/>
          <p:nvPr/>
        </p:nvSpPr>
        <p:spPr>
          <a:xfrm>
            <a:off x="990600" y="4154269"/>
            <a:ext cx="8229600" cy="646331"/>
          </a:xfrm>
          <a:prstGeom prst="rect">
            <a:avLst/>
          </a:prstGeom>
        </p:spPr>
        <p:txBody>
          <a:bodyPr wrap="square">
            <a:spAutoFit/>
          </a:bodyPr>
          <a:lstStyle/>
          <a:p>
            <a:r>
              <a:rPr lang="en-US" sz="3600" dirty="0" smtClean="0"/>
              <a:t>b.  Create a list</a:t>
            </a:r>
            <a:endParaRPr lang="en-US" sz="3600" dirty="0"/>
          </a:p>
        </p:txBody>
      </p:sp>
      <p:sp>
        <p:nvSpPr>
          <p:cNvPr id="14" name="Rectangle 13"/>
          <p:cNvSpPr/>
          <p:nvPr/>
        </p:nvSpPr>
        <p:spPr>
          <a:xfrm>
            <a:off x="990600" y="4611469"/>
            <a:ext cx="8229600" cy="646331"/>
          </a:xfrm>
          <a:prstGeom prst="rect">
            <a:avLst/>
          </a:prstGeom>
        </p:spPr>
        <p:txBody>
          <a:bodyPr wrap="square">
            <a:spAutoFit/>
          </a:bodyPr>
          <a:lstStyle/>
          <a:p>
            <a:r>
              <a:rPr lang="en-US" sz="3600" dirty="0" smtClean="0"/>
              <a:t>c.  Make it personal</a:t>
            </a:r>
            <a:endParaRPr lang="en-US" sz="3600" dirty="0"/>
          </a:p>
        </p:txBody>
      </p:sp>
      <p:sp>
        <p:nvSpPr>
          <p:cNvPr id="15" name="Rectangle 14"/>
          <p:cNvSpPr/>
          <p:nvPr/>
        </p:nvSpPr>
        <p:spPr>
          <a:xfrm>
            <a:off x="990600" y="5068669"/>
            <a:ext cx="8229600" cy="646331"/>
          </a:xfrm>
          <a:prstGeom prst="rect">
            <a:avLst/>
          </a:prstGeom>
        </p:spPr>
        <p:txBody>
          <a:bodyPr wrap="square">
            <a:spAutoFit/>
          </a:bodyPr>
          <a:lstStyle/>
          <a:p>
            <a:r>
              <a:rPr lang="en-US" sz="3600" dirty="0" smtClean="0"/>
              <a:t>d.  Pray in your own tongue</a:t>
            </a:r>
            <a:endParaRPr lang="en-US" sz="3600" dirty="0"/>
          </a:p>
        </p:txBody>
      </p:sp>
      <p:sp>
        <p:nvSpPr>
          <p:cNvPr id="16" name="Rectangle 15"/>
          <p:cNvSpPr/>
          <p:nvPr/>
        </p:nvSpPr>
        <p:spPr>
          <a:xfrm>
            <a:off x="457200" y="5602069"/>
            <a:ext cx="8229600" cy="646331"/>
          </a:xfrm>
          <a:prstGeom prst="rect">
            <a:avLst/>
          </a:prstGeom>
        </p:spPr>
        <p:txBody>
          <a:bodyPr wrap="square">
            <a:spAutoFit/>
          </a:bodyPr>
          <a:lstStyle/>
          <a:p>
            <a:r>
              <a:rPr lang="en-US" sz="3600" dirty="0"/>
              <a:t>3</a:t>
            </a:r>
            <a:r>
              <a:rPr lang="en-US" sz="3600" dirty="0" smtClean="0"/>
              <a:t>.  Ask for prayers</a:t>
            </a:r>
            <a:endParaRPr lang="en-US" sz="3600" dirty="0"/>
          </a:p>
        </p:txBody>
      </p:sp>
    </p:spTree>
    <p:extLst>
      <p:ext uri="{BB962C8B-B14F-4D97-AF65-F5344CB8AC3E}">
        <p14:creationId xmlns:p14="http://schemas.microsoft.com/office/powerpoint/2010/main" val="4017067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2862322"/>
          </a:xfrm>
          <a:prstGeom prst="rect">
            <a:avLst/>
          </a:prstGeom>
        </p:spPr>
        <p:txBody>
          <a:bodyPr wrap="square">
            <a:spAutoFit/>
          </a:bodyPr>
          <a:lstStyle/>
          <a:p>
            <a:r>
              <a:rPr lang="en-US" sz="3600" dirty="0" smtClean="0"/>
              <a:t>James </a:t>
            </a:r>
            <a:r>
              <a:rPr lang="en-US" sz="3600" dirty="0"/>
              <a:t>5:16</a:t>
            </a:r>
          </a:p>
          <a:p>
            <a:r>
              <a:rPr lang="en-US" sz="3600" dirty="0"/>
              <a:t>Therefore, confess your sins to one another, and pray for one another so that you may be healed. The effective prayer of a righteous man can accomplish much.</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815487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3416320"/>
          </a:xfrm>
          <a:prstGeom prst="rect">
            <a:avLst/>
          </a:prstGeom>
        </p:spPr>
        <p:txBody>
          <a:bodyPr wrap="square">
            <a:spAutoFit/>
          </a:bodyPr>
          <a:lstStyle/>
          <a:p>
            <a:r>
              <a:rPr lang="en-US" sz="3600" dirty="0"/>
              <a:t>Luke 18:13</a:t>
            </a:r>
          </a:p>
          <a:p>
            <a:r>
              <a:rPr lang="en-US" sz="3600" dirty="0"/>
              <a:t>But the tax collector, standing some distance away, was even unwilling to lift up his eyes to heaven, but was beating his breast, saying, ‘God, be merciful to me, the sinner!’</a:t>
            </a:r>
            <a:endParaRPr lang="en-US" sz="36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7" name="TextBox 6"/>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81000" y="1167825"/>
            <a:ext cx="3608488"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Loving People</a:t>
            </a:r>
            <a:endParaRPr lang="en-US" sz="3200" dirty="0">
              <a:solidFill>
                <a:schemeClr val="tx1">
                  <a:lumMod val="75000"/>
                  <a:lumOff val="25000"/>
                </a:schemeClr>
              </a:solidFill>
              <a:latin typeface="Arial" pitchFamily="34" charset="0"/>
              <a:cs typeface="Arial" pitchFamily="34" charset="0"/>
            </a:endParaRPr>
          </a:p>
        </p:txBody>
      </p:sp>
      <p:sp>
        <p:nvSpPr>
          <p:cNvPr id="4" name="TextBox 3"/>
          <p:cNvSpPr txBox="1"/>
          <p:nvPr/>
        </p:nvSpPr>
        <p:spPr>
          <a:xfrm>
            <a:off x="381000" y="1701225"/>
            <a:ext cx="4246484"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Righteous People</a:t>
            </a:r>
            <a:endParaRPr lang="en-US" sz="3200"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381000" y="2234625"/>
            <a:ext cx="3677417"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381000" y="2768025"/>
            <a:ext cx="4314001"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An Obedient People</a:t>
            </a:r>
            <a:endParaRPr lang="en-US" sz="3200" dirty="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372299" y="3331847"/>
            <a:ext cx="3927485"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Growing People</a:t>
            </a:r>
            <a:endParaRPr lang="en-US" sz="3200" dirty="0">
              <a:solidFill>
                <a:schemeClr val="tx1">
                  <a:lumMod val="75000"/>
                  <a:lumOff val="25000"/>
                </a:schemeClr>
              </a:solidFill>
              <a:latin typeface="Arial" pitchFamily="34" charset="0"/>
              <a:cs typeface="Arial" pitchFamily="34" charset="0"/>
            </a:endParaRPr>
          </a:p>
        </p:txBody>
      </p:sp>
      <p:sp>
        <p:nvSpPr>
          <p:cNvPr id="8" name="TextBox 7"/>
          <p:cNvSpPr txBox="1"/>
          <p:nvPr/>
        </p:nvSpPr>
        <p:spPr>
          <a:xfrm>
            <a:off x="365234" y="3863727"/>
            <a:ext cx="4041299"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1668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4524315"/>
          </a:xfrm>
          <a:prstGeom prst="rect">
            <a:avLst/>
          </a:prstGeom>
        </p:spPr>
        <p:txBody>
          <a:bodyPr wrap="square">
            <a:spAutoFit/>
          </a:bodyPr>
          <a:lstStyle/>
          <a:p>
            <a:r>
              <a:rPr lang="en-US" sz="3200" dirty="0"/>
              <a:t>Philippians 4:4-7</a:t>
            </a:r>
          </a:p>
          <a:p>
            <a:r>
              <a:rPr lang="en-US" sz="3200" dirty="0"/>
              <a:t>Rejoice in the Lord always; again I will say, rejoice! 5 Let your gentle spirit be known to all men. The Lord is near. 6 Be anxious for nothing, but in everything by prayer and supplication with thanksgiving let your requests be made known to God. 7 And the peace of God, which surpasses all comprehension, will guard your hearts and your minds in Christ Jesus.</a:t>
            </a:r>
            <a:endParaRPr lang="en-US" sz="3200" b="1" dirty="0">
              <a:latin typeface="Arial" pitchFamily="34" charset="0"/>
              <a:cs typeface="Arial" pitchFamily="34" charset="0"/>
            </a:endParaRPr>
          </a:p>
        </p:txBody>
      </p:sp>
      <p:sp>
        <p:nvSpPr>
          <p:cNvPr id="18" name="TextBox 1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07532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2600" y="1436757"/>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1371600" y="3068446"/>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5562600" y="5159514"/>
            <a:ext cx="1923925"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Attitude</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3/32/Human-Hands-Front-Back.jpg/240px-Human-Hands-Front-B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90800"/>
            <a:ext cx="22860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Mtt8VsQZoXM/UGoOux-WQ1I/AAAAAAAAFmQ/nPm9DZc9BOQ/s1600/Iceberg+from+top+to+botto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045" y="4732732"/>
            <a:ext cx="2401490" cy="156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30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1200329"/>
          </a:xfrm>
          <a:prstGeom prst="rect">
            <a:avLst/>
          </a:prstGeom>
        </p:spPr>
        <p:txBody>
          <a:bodyPr wrap="square">
            <a:spAutoFit/>
          </a:bodyPr>
          <a:lstStyle/>
          <a:p>
            <a:r>
              <a:rPr lang="en-US" sz="3600" dirty="0"/>
              <a:t>1 Thessalonians 5:17</a:t>
            </a:r>
          </a:p>
          <a:p>
            <a:r>
              <a:rPr lang="en-US" sz="3600" dirty="0"/>
              <a:t>pray without ceasing</a:t>
            </a:r>
          </a:p>
        </p:txBody>
      </p:sp>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772430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2862322"/>
          </a:xfrm>
          <a:prstGeom prst="rect">
            <a:avLst/>
          </a:prstGeom>
        </p:spPr>
        <p:txBody>
          <a:bodyPr wrap="square">
            <a:spAutoFit/>
          </a:bodyPr>
          <a:lstStyle/>
          <a:p>
            <a:r>
              <a:rPr lang="en-US" sz="3600" dirty="0"/>
              <a:t>1 Corinthians 14:15</a:t>
            </a:r>
          </a:p>
          <a:p>
            <a:r>
              <a:rPr lang="en-US" sz="3600" dirty="0"/>
              <a:t>What is the outcome then? I will pray with the spirit and I will pray with the mind also; I will sing with the spirit and I will sing with the mind also.</a:t>
            </a:r>
          </a:p>
        </p:txBody>
      </p:sp>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400331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Tree>
    <p:extLst>
      <p:ext uri="{BB962C8B-B14F-4D97-AF65-F5344CB8AC3E}">
        <p14:creationId xmlns:p14="http://schemas.microsoft.com/office/powerpoint/2010/main" val="4017067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2895600"/>
            <a:ext cx="8229600" cy="2862322"/>
          </a:xfrm>
          <a:prstGeom prst="rect">
            <a:avLst/>
          </a:prstGeom>
        </p:spPr>
        <p:txBody>
          <a:bodyPr wrap="square">
            <a:spAutoFit/>
          </a:bodyPr>
          <a:lstStyle/>
          <a:p>
            <a:r>
              <a:rPr lang="en-US" sz="3600" dirty="0"/>
              <a:t>Ephesians 6:18</a:t>
            </a:r>
          </a:p>
          <a:p>
            <a:r>
              <a:rPr lang="en-US" sz="3600" dirty="0"/>
              <a:t>With all prayer and petition pray at all times in the Spirit, and with this in view, be on the alert with all perseverance and petition for all the saints</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467595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11" name="Rectangle 10"/>
          <p:cNvSpPr/>
          <p:nvPr/>
        </p:nvSpPr>
        <p:spPr>
          <a:xfrm>
            <a:off x="457200" y="2667000"/>
            <a:ext cx="8229600" cy="646331"/>
          </a:xfrm>
          <a:prstGeom prst="rect">
            <a:avLst/>
          </a:prstGeom>
        </p:spPr>
        <p:txBody>
          <a:bodyPr wrap="square">
            <a:spAutoFit/>
          </a:bodyPr>
          <a:lstStyle/>
          <a:p>
            <a:r>
              <a:rPr lang="en-US" sz="3600" dirty="0" smtClean="0"/>
              <a:t>1.  Make time to pray</a:t>
            </a:r>
            <a:endParaRPr lang="en-US" sz="3600" dirty="0"/>
          </a:p>
        </p:txBody>
      </p:sp>
      <p:sp>
        <p:nvSpPr>
          <p:cNvPr id="6" name="Rectangle 5"/>
          <p:cNvSpPr/>
          <p:nvPr/>
        </p:nvSpPr>
        <p:spPr>
          <a:xfrm>
            <a:off x="457200" y="3163669"/>
            <a:ext cx="8229600" cy="646331"/>
          </a:xfrm>
          <a:prstGeom prst="rect">
            <a:avLst/>
          </a:prstGeom>
        </p:spPr>
        <p:txBody>
          <a:bodyPr wrap="square">
            <a:spAutoFit/>
          </a:bodyPr>
          <a:lstStyle/>
          <a:p>
            <a:r>
              <a:rPr lang="en-US" sz="3600" dirty="0"/>
              <a:t>2</a:t>
            </a:r>
            <a:r>
              <a:rPr lang="en-US" sz="3600" dirty="0" smtClean="0"/>
              <a:t>.  Pray “deep” prayers</a:t>
            </a:r>
            <a:endParaRPr lang="en-US" sz="3600" dirty="0"/>
          </a:p>
        </p:txBody>
      </p:sp>
    </p:spTree>
    <p:extLst>
      <p:ext uri="{BB962C8B-B14F-4D97-AF65-F5344CB8AC3E}">
        <p14:creationId xmlns:p14="http://schemas.microsoft.com/office/powerpoint/2010/main" val="4017067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5324</TotalTime>
  <Words>570</Words>
  <Application>Microsoft Office PowerPoint</Application>
  <PresentationFormat>On-screen Show (4:3)</PresentationFormat>
  <Paragraphs>86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Clark</dc:creator>
  <cp:lastModifiedBy>Shawn Clark</cp:lastModifiedBy>
  <cp:revision>65</cp:revision>
  <dcterms:created xsi:type="dcterms:W3CDTF">2013-03-25T18:17:05Z</dcterms:created>
  <dcterms:modified xsi:type="dcterms:W3CDTF">2014-03-01T22:21:55Z</dcterms:modified>
</cp:coreProperties>
</file>